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100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101.jpeg" ContentType="image/jpe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102.jpeg" ContentType="image/jpe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103.jpeg" ContentType="image/jpeg"/>
  <Override PartName="/ppt/media/image97.png" ContentType="image/png"/>
  <Override PartName="/ppt/media/image98.png" ContentType="image/png"/>
  <Override PartName="/ppt/media/image99.jpeg" ContentType="image/jpeg"/>
  <Override PartName="/ppt/media/image104.jpeg" ContentType="image/jpeg"/>
  <Override PartName="/ppt/media/image105.png" ContentType="image/png"/>
  <Override PartName="/ppt/media/image10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B32E60-9610-40F5-B09A-0579BD6142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F4357F-3C38-4F31-B5D7-0A78C60539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C2BD23-A1C8-4535-A581-812517C11E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D98633-15B2-43E1-B2FB-86A1A61570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6D7010-F7FD-47F4-8A46-5154C62695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CE76C8-657B-4F1E-9B7D-D281852908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01E8E0-081C-41F4-92DB-B9474C5ABA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575F03-73B9-48BD-890A-A4B7E6F0DB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539BCA-9102-425A-B8C9-33DEA2D18B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944630-22DB-498C-856C-910830F8F0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E197DB-A1BD-46B6-BE7C-CF310614CA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53E571-8BEB-4652-8366-66FF1CDD6B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CB1EDF2-AC1C-4F27-9945-1CDDBA19D65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towardsdatascience.com/data-apocalypse-36a14b57e3a" TargetMode="External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NetFlow#/media/File:NetFlow_Architecture_2012.png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nsrc.org/workshops/2010/aroc-guatemala/raw-attachment/wiki/Agenda/netflow-slides.pdf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ceqkBdOscqc" TargetMode="Externa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hyperlink" Target="https://upload.wikimedia.org/wikipedia/commons/5/5b/Firewall.png" TargetMode="External"/><Relationship Id="rId4" Type="http://schemas.openxmlformats.org/officeDocument/2006/relationships/hyperlink" Target="https://upload.wikimedia.org/wikipedia/commons/5/5b/Firewall.png" TargetMode="External"/><Relationship Id="rId5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hyperlink" Target="https://www.leaseweb.com/sites/default/files/Images/09_Products/siem-soc-diagram%402x.png" TargetMode="External"/><Relationship Id="rId3" Type="http://schemas.openxmlformats.org/officeDocument/2006/relationships/hyperlink" Target="https://www.leaseweb.com/sites/default/files/Images/09_Products/siem-soc-diagram%402x.png" TargetMode="External"/><Relationship Id="rId4" Type="http://schemas.openxmlformats.org/officeDocument/2006/relationships/image" Target="../media/image67.png"/><Relationship Id="rId5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igital-forensics.sans.org/media/SANS_Poster_2018_Hunt_Evil_FINAL.pdf" TargetMode="External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9800" cy="89820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rmAutofit fontScale="92000"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2" name="object 6"/>
          <p:cNvSpPr/>
          <p:nvPr/>
        </p:nvSpPr>
        <p:spPr>
          <a:xfrm>
            <a:off x="1540440" y="4651200"/>
            <a:ext cx="9150840" cy="109332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#V – Wykrywanie incydentów bezpieczeństwa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3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4"/>
          <p:cNvSpPr/>
          <p:nvPr/>
        </p:nvSpPr>
        <p:spPr>
          <a:xfrm>
            <a:off x="147564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7" name="object 5"/>
          <p:cNvSpPr/>
          <p:nvPr/>
        </p:nvSpPr>
        <p:spPr>
          <a:xfrm>
            <a:off x="831240" y="1446480"/>
            <a:ext cx="10606320" cy="49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Logi w oryginalnej postaci najczęściej prowadzone i przechowywane są bezpośrednio w dedykowanych plikach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Głównym wyjątkiem są bazy danych (np. MS SQL Server) oraz korzystające z nich aplikacje (głównie aplikacje webowe), które swoje indywidualne logi zdarzeń przechowują w dedykowanych tabelach bazodanowych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(/var/log/nginx/*)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0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71" name="Picture 4" descr=""/>
          <p:cNvPicPr/>
          <p:nvPr/>
        </p:nvPicPr>
        <p:blipFill>
          <a:blip r:embed="rId2"/>
          <a:stretch/>
        </p:blipFill>
        <p:spPr>
          <a:xfrm>
            <a:off x="744480" y="1400400"/>
            <a:ext cx="10476720" cy="53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(/var/log/nginx/access.log)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3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1" descr=""/>
          <p:cNvPicPr/>
          <p:nvPr/>
        </p:nvPicPr>
        <p:blipFill>
          <a:blip r:embed="rId2"/>
          <a:stretch/>
        </p:blipFill>
        <p:spPr>
          <a:xfrm>
            <a:off x="508320" y="1487880"/>
            <a:ext cx="11405160" cy="459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(/var/log/nginx/error*.log)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6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4" descr=""/>
          <p:cNvPicPr/>
          <p:nvPr/>
        </p:nvPicPr>
        <p:blipFill>
          <a:blip r:embed="rId2"/>
          <a:stretch/>
        </p:blipFill>
        <p:spPr>
          <a:xfrm>
            <a:off x="1006920" y="1687680"/>
            <a:ext cx="10177560" cy="201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 - domyślny format access.log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5" descr=""/>
          <p:cNvPicPr/>
          <p:nvPr/>
        </p:nvPicPr>
        <p:blipFill>
          <a:blip r:embed="rId2"/>
          <a:stretch/>
        </p:blipFill>
        <p:spPr>
          <a:xfrm>
            <a:off x="0" y="1652400"/>
            <a:ext cx="12191400" cy="44006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 - przykład ofensywnego rekonesansu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1" descr=""/>
          <p:cNvPicPr/>
          <p:nvPr/>
        </p:nvPicPr>
        <p:blipFill>
          <a:blip r:embed="rId2"/>
          <a:stretch/>
        </p:blipFill>
        <p:spPr>
          <a:xfrm>
            <a:off x="1152360" y="1533960"/>
            <a:ext cx="8981280" cy="499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#1 - httpd  - przykład ofensywnego rekonesansu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4" descr=""/>
          <p:cNvPicPr/>
          <p:nvPr/>
        </p:nvPicPr>
        <p:blipFill>
          <a:blip r:embed="rId2"/>
          <a:stretch/>
        </p:blipFill>
        <p:spPr>
          <a:xfrm>
            <a:off x="369360" y="1712160"/>
            <a:ext cx="11249280" cy="374688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#2 - auditd (/var/log/audit/audit.log)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" descr=""/>
          <p:cNvPicPr/>
          <p:nvPr/>
        </p:nvPicPr>
        <p:blipFill>
          <a:blip r:embed="rId2"/>
          <a:stretch/>
        </p:blipFill>
        <p:spPr>
          <a:xfrm>
            <a:off x="46080" y="1658160"/>
            <a:ext cx="12098880" cy="429444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90" name="TextBox 5"/>
          <p:cNvSpPr/>
          <p:nvPr/>
        </p:nvSpPr>
        <p:spPr>
          <a:xfrm>
            <a:off x="129240" y="6160680"/>
            <a:ext cx="112953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https://github.com/elastic/beats/blob/master/filebeat/module/auditd/log/test/audit-rhel7.log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#2 - auditd (/var/log/audit/audit.log)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sp>
        <p:nvSpPr>
          <p:cNvPr id="93" name="TextBox 5"/>
          <p:cNvSpPr/>
          <p:nvPr/>
        </p:nvSpPr>
        <p:spPr>
          <a:xfrm>
            <a:off x="129240" y="6160680"/>
            <a:ext cx="112953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https://github.com/elastic/beats/blob/master/filebeat/module/auditd/log/test/audit-rhel7.log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0" y="1510560"/>
            <a:ext cx="12191400" cy="425988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4"/>
          <p:cNvSpPr/>
          <p:nvPr/>
        </p:nvSpPr>
        <p:spPr>
          <a:xfrm>
            <a:off x="1475640" y="66600"/>
            <a:ext cx="10602720" cy="191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przykładowa zawartość katalogu /var/log/ w systemie Ubuntu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" descr=""/>
          <p:cNvPicPr/>
          <p:nvPr/>
        </p:nvPicPr>
        <p:blipFill>
          <a:blip r:embed="rId2"/>
          <a:stretch/>
        </p:blipFill>
        <p:spPr>
          <a:xfrm>
            <a:off x="0" y="2265120"/>
            <a:ext cx="12191400" cy="301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/>
          <p:cNvSpPr/>
          <p:nvPr/>
        </p:nvSpPr>
        <p:spPr>
          <a:xfrm>
            <a:off x="628200" y="615240"/>
            <a:ext cx="112028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Podstawowe źródła informacji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5" name="object 5"/>
          <p:cNvSpPr/>
          <p:nvPr/>
        </p:nvSpPr>
        <p:spPr>
          <a:xfrm>
            <a:off x="864720" y="1701360"/>
            <a:ext cx="10461960" cy="170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Bezpośrednie artefakty systemowe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Pośrednie artegakty systemowe:</a:t>
            </a:r>
            <a:endParaRPr b="0" lang="en-US" sz="2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Wszelkiego rodzaju logi</a:t>
            </a:r>
            <a:endParaRPr b="0" lang="en-US" sz="28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Netflow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" descr=""/>
          <p:cNvPicPr/>
          <p:nvPr/>
        </p:nvPicPr>
        <p:blipFill>
          <a:blip r:embed="rId2"/>
          <a:stretch/>
        </p:blipFill>
        <p:spPr>
          <a:xfrm>
            <a:off x="516960" y="1310760"/>
            <a:ext cx="10860840" cy="55317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00" name="object 4"/>
          <p:cNvSpPr/>
          <p:nvPr/>
        </p:nvSpPr>
        <p:spPr>
          <a:xfrm>
            <a:off x="1475640" y="66600"/>
            <a:ext cx="1060272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#3 - 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C:\windows\system32\winevt\Logs\*evtx (</a:t>
            </a:r>
            <a:r>
              <a:rPr b="1" i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eventvwr.msc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4" descr=""/>
          <p:cNvPicPr/>
          <p:nvPr/>
        </p:nvPicPr>
        <p:blipFill>
          <a:blip r:embed="rId2"/>
          <a:stretch/>
        </p:blipFill>
        <p:spPr>
          <a:xfrm>
            <a:off x="384120" y="1570320"/>
            <a:ext cx="11423160" cy="489924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03" name="object 4"/>
          <p:cNvSpPr/>
          <p:nvPr/>
        </p:nvSpPr>
        <p:spPr>
          <a:xfrm>
            <a:off x="1475640" y="66600"/>
            <a:ext cx="1060272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#3 - 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C:\windows\system32\winevt\Logs\*evtx (</a:t>
            </a:r>
            <a:r>
              <a:rPr b="1" i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eventvwr.msc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4"/>
          <p:cNvSpPr/>
          <p:nvPr/>
        </p:nvSpPr>
        <p:spPr>
          <a:xfrm>
            <a:off x="1475640" y="66600"/>
            <a:ext cx="1060272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przykład #3 - 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C:\windows\system32\winevt\Logs\*evtx (</a:t>
            </a:r>
            <a:r>
              <a:rPr b="1" i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eventvwr.msc</a:t>
            </a:r>
            <a:r>
              <a:rPr b="1" lang="en-US" sz="2000" spc="250" strike="noStrike">
                <a:solidFill>
                  <a:srgbClr val="484646"/>
                </a:solidFill>
                <a:latin typeface="Consolas"/>
                <a:ea typeface="DejaVu Sans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5" descr=""/>
          <p:cNvPicPr/>
          <p:nvPr/>
        </p:nvPicPr>
        <p:blipFill>
          <a:blip r:embed="rId2"/>
          <a:stretch/>
        </p:blipFill>
        <p:spPr>
          <a:xfrm>
            <a:off x="1230120" y="1351440"/>
            <a:ext cx="9765720" cy="53622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Retencja, Rotacja, Archiwizacja, Kopie zapasowe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08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sp>
        <p:nvSpPr>
          <p:cNvPr id="109" name="TextBox 1"/>
          <p:cNvSpPr/>
          <p:nvPr/>
        </p:nvSpPr>
        <p:spPr>
          <a:xfrm>
            <a:off x="819360" y="1768320"/>
            <a:ext cx="1101348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Ilość informacji generowanych przez ludzkość rośnie wykładniczo -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data apocalypse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b="0" lang="en-US" sz="30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https://towardsdatascience.com/data-apocalypse-36a14b57e3a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) 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Dane (w tym rekordy zdarzeń w logach) generują się nieustannie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Przestrzeń dyskowa jest ograniczona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Kompromisem jest ustalenie limitów retencji danych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Okres retencji - jak długo dane są przechowywane (czyli po jakim czasie są automatycznie usuwane - np. 30 dni)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Limit objętościowy retencji - jak dużo przestrzeni mogą zajmować logi - np. 100 MB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Retencja, Rotacja, Archiwizacja, Backup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sp>
        <p:nvSpPr>
          <p:cNvPr id="112" name="TextBox 1"/>
          <p:cNvSpPr/>
          <p:nvPr/>
        </p:nvSpPr>
        <p:spPr>
          <a:xfrm>
            <a:off x="845280" y="1768320"/>
            <a:ext cx="10987920" cy="37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 zachowanie limitów odpowiada process tzw. rotacji logów - w systemach GNU/Linux jest to proces harmonogramu zadań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cron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- </a:t>
            </a:r>
            <a:r>
              <a:rPr b="0" i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logrotate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Konfigurowane są limity czasowe i objętościowe</a:t>
            </a:r>
            <a:endParaRPr b="0" lang="en-US" sz="3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Możliwe akcje to: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kompresja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usuwanie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archiwizowanie (inne nośniki, zdalne systemy)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4"/>
          <p:cNvSpPr/>
          <p:nvPr/>
        </p:nvSpPr>
        <p:spPr>
          <a:xfrm>
            <a:off x="1475640" y="66600"/>
            <a:ext cx="106027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 - Retencja, Rotacja, Archiwizacja, Backup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  <p:sp>
        <p:nvSpPr>
          <p:cNvPr id="115" name="TextBox 1"/>
          <p:cNvSpPr/>
          <p:nvPr/>
        </p:nvSpPr>
        <p:spPr>
          <a:xfrm>
            <a:off x="845280" y="1768320"/>
            <a:ext cx="10987920" cy="19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 punktu widzenia użyteczności logów w wykrywaniu i reagowaniu na incydenty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czas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zawsze działa na niekorzyść</a:t>
            </a:r>
            <a:endParaRPr b="0" lang="en-US" sz="3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wraz z jego biegiem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dowody ulegają zacieraniu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Netflow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17" name="object 5"/>
          <p:cNvSpPr/>
          <p:nvPr/>
        </p:nvSpPr>
        <p:spPr>
          <a:xfrm>
            <a:off x="842760" y="1809000"/>
            <a:ext cx="11017800" cy="34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Netflow - pełen rejestr historii połączeń: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czas (ang. timestamp)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źródłowe i docelowe adresy (IP, MAC)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źródłowe i docelowe porty (TCP/UDP)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typ pakietu (TCP, UDP, ICMP, etc.)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użyty protokół warstwy aplikacji (IGMP, POP3, HTTP, DNS itd.)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18" name="Picture 2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9592920" y="0"/>
            <a:ext cx="2495880" cy="11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bject 4"/>
          <p:cNvSpPr/>
          <p:nvPr/>
        </p:nvSpPr>
        <p:spPr>
          <a:xfrm>
            <a:off x="1379880" y="109440"/>
            <a:ext cx="96015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Netflow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0" name="TextBox 1"/>
          <p:cNvSpPr/>
          <p:nvPr/>
        </p:nvSpPr>
        <p:spPr>
          <a:xfrm>
            <a:off x="351000" y="6197760"/>
            <a:ext cx="106304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https://en.wikipedia.org/wiki/NetFlow#/media/File:NetFlow_Architecture_2012.png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4" descr=""/>
          <p:cNvPicPr/>
          <p:nvPr/>
        </p:nvPicPr>
        <p:blipFill>
          <a:blip r:embed="rId2"/>
          <a:stretch/>
        </p:blipFill>
        <p:spPr>
          <a:xfrm>
            <a:off x="1155960" y="843120"/>
            <a:ext cx="8853480" cy="517104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5" descr="A picture containing icon&#10;&#10;Description automatically generated"/>
          <p:cNvPicPr/>
          <p:nvPr/>
        </p:nvPicPr>
        <p:blipFill>
          <a:blip r:embed="rId3"/>
          <a:stretch/>
        </p:blipFill>
        <p:spPr>
          <a:xfrm>
            <a:off x="9592920" y="0"/>
            <a:ext cx="2495880" cy="11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Netflow (przykład -  Cisco)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4" name="TextBox 1"/>
          <p:cNvSpPr/>
          <p:nvPr/>
        </p:nvSpPr>
        <p:spPr>
          <a:xfrm>
            <a:off x="351000" y="6197760"/>
            <a:ext cx="106304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https://nsrc.org/workshops/2010/aroc-guatemala/raw-attachment/wiki/Agenda/netflow-slides.pdf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2"/>
          <a:stretch/>
        </p:blipFill>
        <p:spPr>
          <a:xfrm>
            <a:off x="104400" y="1248840"/>
            <a:ext cx="11982240" cy="440820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26" name="Picture 4" descr="A picture containing icon&#10;&#10;Description automatically generated"/>
          <p:cNvPicPr/>
          <p:nvPr/>
        </p:nvPicPr>
        <p:blipFill>
          <a:blip r:embed="rId3"/>
          <a:stretch/>
        </p:blipFill>
        <p:spPr>
          <a:xfrm>
            <a:off x="9592920" y="0"/>
            <a:ext cx="2495880" cy="11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4"/>
          <p:cNvSpPr/>
          <p:nvPr/>
        </p:nvSpPr>
        <p:spPr>
          <a:xfrm>
            <a:off x="498600" y="2160"/>
            <a:ext cx="92494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Netflow (przykład #2 - Cisco + Solarwinds)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28" name="TextBox 1"/>
          <p:cNvSpPr/>
          <p:nvPr/>
        </p:nvSpPr>
        <p:spPr>
          <a:xfrm>
            <a:off x="0" y="6488640"/>
            <a:ext cx="113508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https://www.youtube.com/watch?v=ceqkBdOscqc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Picture 7" descr="A picture containing icon&#10;&#10;Description automatically generated"/>
          <p:cNvPicPr/>
          <p:nvPr/>
        </p:nvPicPr>
        <p:blipFill>
          <a:blip r:embed="rId2"/>
          <a:stretch/>
        </p:blipFill>
        <p:spPr>
          <a:xfrm>
            <a:off x="9592920" y="0"/>
            <a:ext cx="2495880" cy="110052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8" descr="Graphical user interface, chart, pie chart&#10;&#10;Description automatically generated"/>
          <p:cNvPicPr/>
          <p:nvPr/>
        </p:nvPicPr>
        <p:blipFill>
          <a:blip r:embed="rId3"/>
          <a:stretch/>
        </p:blipFill>
        <p:spPr>
          <a:xfrm>
            <a:off x="0" y="1287360"/>
            <a:ext cx="12191400" cy="523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7" name="object 5"/>
          <p:cNvSpPr/>
          <p:nvPr/>
        </p:nvSpPr>
        <p:spPr>
          <a:xfrm>
            <a:off x="935280" y="1082880"/>
            <a:ext cx="10189440" cy="55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Informacje zawarte bezpośrednio w systemie: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lista procesów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zaalokowane strony pamięci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otwarte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pliki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połączenia sieciowe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klucze rejestru</a:t>
            </a:r>
            <a:endParaRPr b="0" lang="en-US" sz="33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inne deskryptory (np. IPC)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aktywne sesje użytkowników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załadowane moduły jądra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itd.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4"/>
          <p:cNvSpPr/>
          <p:nvPr/>
        </p:nvSpPr>
        <p:spPr>
          <a:xfrm>
            <a:off x="498600" y="2160"/>
            <a:ext cx="92494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Netflow - perspektywy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32" name="Picture 7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9592920" y="0"/>
            <a:ext cx="2495880" cy="110052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"/>
          <p:cNvSpPr/>
          <p:nvPr/>
        </p:nvSpPr>
        <p:spPr>
          <a:xfrm>
            <a:off x="767880" y="1101240"/>
            <a:ext cx="1078236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Dane netflow pozwalają na analizę komunikacji sieciowej pod różnymi kątami: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hostów (w jakim stopniu i w jakich porach)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łączność hostów z Internetem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przynależność Internetowych adresów IP (organizacja, kraj)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łączność hostów z innymi hostami (w swojej sieci, w sąsiednich sieciach)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używane protokoły (np. HTTP, HTTPS, FTP, ICMP, RDP, DNS, SMTP, Torrent, TOR)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porty źródłowe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porty docelowe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sieciowa aplikacji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odpytywane domeny (DNS)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zawartość komunikacji (DPI - Deep Packet Inspection)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5"/>
          <p:cNvSpPr/>
          <p:nvPr/>
        </p:nvSpPr>
        <p:spPr>
          <a:xfrm>
            <a:off x="864720" y="1503000"/>
            <a:ext cx="10461960" cy="25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Firewall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Anti-Virus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DLP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IDS, IPS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SIEM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EDR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5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Security solutions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37" name="object 5"/>
          <p:cNvSpPr/>
          <p:nvPr/>
        </p:nvSpPr>
        <p:spPr>
          <a:xfrm>
            <a:off x="842760" y="1809000"/>
            <a:ext cx="1058652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Firewall (zapora sieciowa) - program kontrolujący przepływ danych przez sieć, podejmujący decyzje o zezwoleniu bądź zablokowaniu każdego indywidualnego danego pakietu.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Decyzje podejmowane są na podstawie konfiguracji (tzw. polityka firewall).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560" cy="120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0" name="object 5"/>
          <p:cNvSpPr/>
          <p:nvPr/>
        </p:nvSpPr>
        <p:spPr>
          <a:xfrm>
            <a:off x="637560" y="1101600"/>
            <a:ext cx="105865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Firewalle dzielimy na: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1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560" cy="120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3" name="object 5"/>
          <p:cNvSpPr/>
          <p:nvPr/>
        </p:nvSpPr>
        <p:spPr>
          <a:xfrm>
            <a:off x="637560" y="928440"/>
            <a:ext cx="10713240" cy="21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sieciowe (działające na dedykowanym urządzeniu, które fizycznie pośredniczy w łączności pomiędzy chronionymi zasobami a siecią/sieciami, przed którymi zasoby są chronione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4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560" cy="120456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5" descr="Diagram, shape&#10;&#10;Description automatically generated"/>
          <p:cNvPicPr/>
          <p:nvPr/>
        </p:nvPicPr>
        <p:blipFill>
          <a:blip r:embed="rId2"/>
          <a:stretch/>
        </p:blipFill>
        <p:spPr>
          <a:xfrm>
            <a:off x="5502240" y="2828520"/>
            <a:ext cx="5754600" cy="3163320"/>
          </a:xfrm>
          <a:prstGeom prst="rect">
            <a:avLst/>
          </a:prstGeom>
          <a:ln w="0">
            <a:noFill/>
          </a:ln>
        </p:spPr>
      </p:pic>
      <p:sp>
        <p:nvSpPr>
          <p:cNvPr id="146" name="TextBox 6"/>
          <p:cNvSpPr/>
          <p:nvPr/>
        </p:nvSpPr>
        <p:spPr>
          <a:xfrm>
            <a:off x="0" y="6488640"/>
            <a:ext cx="113508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https://upload.wikimedia.org/wikipedia/commons/5/5b/Firewall.png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48" name="object 5"/>
          <p:cNvSpPr/>
          <p:nvPr/>
        </p:nvSpPr>
        <p:spPr>
          <a:xfrm>
            <a:off x="637560" y="1101600"/>
            <a:ext cx="1058652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lokalne (działające na stacji roboczej/serwerze jako dodatkowa usługa natywnie oferowana przez system operacyjny; Windows Firewall, GNU/Linux iptables)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9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560" cy="12045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7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572040" y="4760280"/>
            <a:ext cx="1632600" cy="163260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8" descr=""/>
          <p:cNvPicPr/>
          <p:nvPr/>
        </p:nvPicPr>
        <p:blipFill>
          <a:blip r:embed="rId3"/>
          <a:stretch/>
        </p:blipFill>
        <p:spPr>
          <a:xfrm>
            <a:off x="2167200" y="4924080"/>
            <a:ext cx="1185480" cy="130464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9" descr="Icon&#10;&#10;Description automatically generated"/>
          <p:cNvPicPr/>
          <p:nvPr/>
        </p:nvPicPr>
        <p:blipFill>
          <a:blip r:embed="rId4"/>
          <a:stretch/>
        </p:blipFill>
        <p:spPr>
          <a:xfrm>
            <a:off x="4895280" y="4845240"/>
            <a:ext cx="1632600" cy="163260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0" descr=""/>
          <p:cNvPicPr/>
          <p:nvPr/>
        </p:nvPicPr>
        <p:blipFill>
          <a:blip r:embed="rId5"/>
          <a:stretch/>
        </p:blipFill>
        <p:spPr>
          <a:xfrm>
            <a:off x="6512400" y="4939920"/>
            <a:ext cx="1185480" cy="130464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1" descr="Icon&#10;&#10;Description automatically generated"/>
          <p:cNvPicPr/>
          <p:nvPr/>
        </p:nvPicPr>
        <p:blipFill>
          <a:blip r:embed="rId6"/>
          <a:stretch/>
        </p:blipFill>
        <p:spPr>
          <a:xfrm>
            <a:off x="8998560" y="4845240"/>
            <a:ext cx="1632600" cy="16326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2" descr=""/>
          <p:cNvPicPr/>
          <p:nvPr/>
        </p:nvPicPr>
        <p:blipFill>
          <a:blip r:embed="rId7"/>
          <a:stretch/>
        </p:blipFill>
        <p:spPr>
          <a:xfrm>
            <a:off x="10512360" y="4939920"/>
            <a:ext cx="1185480" cy="13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Firewall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57" name="object 5"/>
          <p:cNvSpPr/>
          <p:nvPr/>
        </p:nvSpPr>
        <p:spPr>
          <a:xfrm>
            <a:off x="842760" y="1271880"/>
            <a:ext cx="10948680" cy="21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Możliwości logowania zbliżone do Netflow, rozszerzone o rozróżnienie na zaakceptowane i odrzucone pakiety (możliwość niezależnej konfiguracji polityki logowania zaakceptowanych i odrzuconych pakietów).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8" name="Picture 1" descr=""/>
          <p:cNvPicPr/>
          <p:nvPr/>
        </p:nvPicPr>
        <p:blipFill>
          <a:blip r:embed="rId1"/>
          <a:stretch/>
        </p:blipFill>
        <p:spPr>
          <a:xfrm>
            <a:off x="10367640" y="0"/>
            <a:ext cx="1330560" cy="12045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5" descr=""/>
          <p:cNvPicPr/>
          <p:nvPr/>
        </p:nvPicPr>
        <p:blipFill>
          <a:blip r:embed="rId2"/>
          <a:stretch/>
        </p:blipFill>
        <p:spPr>
          <a:xfrm>
            <a:off x="821160" y="4050720"/>
            <a:ext cx="10876680" cy="2028240"/>
          </a:xfrm>
          <a:prstGeom prst="rect">
            <a:avLst/>
          </a:prstGeom>
          <a:ln w="0">
            <a:noFill/>
          </a:ln>
        </p:spPr>
      </p:pic>
      <p:sp>
        <p:nvSpPr>
          <p:cNvPr id="160" name="TextBox 6"/>
          <p:cNvSpPr/>
          <p:nvPr/>
        </p:nvSpPr>
        <p:spPr>
          <a:xfrm>
            <a:off x="724680" y="3584520"/>
            <a:ext cx="113508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Przykład: zapis w logu zdarzenia zablokowania pakietu iptables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 4"/>
          <p:cNvSpPr/>
          <p:nvPr/>
        </p:nvSpPr>
        <p:spPr>
          <a:xfrm>
            <a:off x="490320" y="66600"/>
            <a:ext cx="110386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2" name="object 5"/>
          <p:cNvSpPr/>
          <p:nvPr/>
        </p:nvSpPr>
        <p:spPr>
          <a:xfrm>
            <a:off x="606960" y="986040"/>
            <a:ext cx="11205000" cy="56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Oficjalnie głównym zadaniem oprogramowania antywirusowego jest jest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identifykacja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+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prewencja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Prawidłowa identyfikacja nie zawsze oznacza prawidłową prewencję: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dysk/pamięć/zasób sieciowy?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mechanizmy blokujące usunięcie + uprawnienia, z jakimi działa malware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zagrożenia wyścigowe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konfiguracja AV</a:t>
            </a:r>
            <a:endParaRPr b="0" lang="en-US" sz="32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błędy implementacyjne/projektowe w AV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440" cy="121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ject 4"/>
          <p:cNvSpPr/>
          <p:nvPr/>
        </p:nvSpPr>
        <p:spPr>
          <a:xfrm>
            <a:off x="465480" y="66600"/>
            <a:ext cx="113461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5" name="object 5"/>
          <p:cNvSpPr/>
          <p:nvPr/>
        </p:nvSpPr>
        <p:spPr>
          <a:xfrm>
            <a:off x="606960" y="1351440"/>
            <a:ext cx="11205000" cy="472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 co 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najmniej równie istotna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 (i często zapominana/niedoceniana) jest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detekcja (raportowanie)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każde wykryte zagrożenie udaje się zablokować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Sam fakt pojawienia się na systemie złośliwego pliku oznacza sytuację, do której nie powinno dojść!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Ważny jest kontekst (np. typ zagrożenia, rola i waga danego systemu)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Monitoring zdarzeń AV znacznie zwiększa szanse na wykrycie i zareagowanie na incydent w jego wczesnej fazie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166" name="Picture 5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440" cy="121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Anti-Virus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8" name="object 5"/>
          <p:cNvSpPr/>
          <p:nvPr/>
        </p:nvSpPr>
        <p:spPr>
          <a:xfrm>
            <a:off x="606960" y="1551240"/>
            <a:ext cx="1120500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Dodatkowo, cenną funkcjonalnością jest zachowywanie próbek plików zidentifykowanych jako złośliwe (możliwość późniejszej analizy)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1"/>
          <a:stretch/>
        </p:blipFill>
        <p:spPr>
          <a:xfrm>
            <a:off x="10741320" y="66600"/>
            <a:ext cx="1261440" cy="121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49" name="TextBox 1"/>
          <p:cNvSpPr/>
          <p:nvPr/>
        </p:nvSpPr>
        <p:spPr>
          <a:xfrm>
            <a:off x="175320" y="6317640"/>
            <a:ext cx="10436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" name="Picture 2" descr=""/>
          <p:cNvPicPr/>
          <p:nvPr/>
        </p:nvPicPr>
        <p:blipFill>
          <a:blip r:embed="rId2"/>
          <a:stretch/>
        </p:blipFill>
        <p:spPr>
          <a:xfrm>
            <a:off x="0" y="1591560"/>
            <a:ext cx="12191400" cy="367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4"/>
          <p:cNvSpPr/>
          <p:nvPr/>
        </p:nvSpPr>
        <p:spPr>
          <a:xfrm>
            <a:off x="307440" y="66600"/>
            <a:ext cx="112215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Data Loss Prevention/Data Leakage Prevention (DLP)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1" name="object 5"/>
          <p:cNvSpPr/>
          <p:nvPr/>
        </p:nvSpPr>
        <p:spPr>
          <a:xfrm>
            <a:off x="842760" y="1809000"/>
            <a:ext cx="109908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Zestaw dedykowanych rozwiązań i technologii mających na celu zapobiegać wyciekom danych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w postaci oprogramowania działającego bezpośrednio na systemach, na których dane się znajdują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Zadaniem jest zapobieganie kopiowaniu danych oznaczonych jako wrażliwe poza zasoby organizacji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10524240" y="12600"/>
            <a:ext cx="1666800" cy="111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4"/>
          <p:cNvSpPr/>
          <p:nvPr/>
        </p:nvSpPr>
        <p:spPr>
          <a:xfrm>
            <a:off x="307440" y="66600"/>
            <a:ext cx="112215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Data Loss Prevention/Data Leakage Prevention (DLP)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10524240" y="12600"/>
            <a:ext cx="1666800" cy="111096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4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2899440" y="2035800"/>
            <a:ext cx="617076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IDS/IPS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7" name="object 5"/>
          <p:cNvSpPr/>
          <p:nvPr/>
        </p:nvSpPr>
        <p:spPr>
          <a:xfrm>
            <a:off x="776160" y="1517760"/>
            <a:ext cx="11334600" cy="43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IDS - Intrusion Detection System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IPS - Intrusion Prevention System (IDS z możliwością blokowania (prewencja))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NIDS - Network-based Intrusion Detection System - detekcje oparte o analizę ruchu sieciowego (np. snort, Bro)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HIDS - Host-based Intrusion Detection/Prevention System - detekcje oparte o analizę zdarzeń lokalnych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8" name="Graphic 2" descr=""/>
          <p:cNvPicPr/>
          <p:nvPr/>
        </p:nvPicPr>
        <p:blipFill>
          <a:blip r:embed="rId1"/>
          <a:stretch/>
        </p:blipFill>
        <p:spPr>
          <a:xfrm>
            <a:off x="9735120" y="0"/>
            <a:ext cx="1923480" cy="106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0" name="object 5"/>
          <p:cNvSpPr/>
          <p:nvPr/>
        </p:nvSpPr>
        <p:spPr>
          <a:xfrm>
            <a:off x="826200" y="1783800"/>
            <a:ext cx="10993680" cy="42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SIEM - Security Information Event Management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marL="571680" indent="-5716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pełni zautomatyzowane, ciągłe zbieranie, archiwizowanie i analizowanie w czasie rzeczywistym zdarzeń użytecznych z punktu widzenia bezpieczeństwa z wszelkich możliwych źródeł</a:t>
            </a:r>
            <a:endParaRPr b="0" lang="en-US" sz="3000" spc="-1" strike="noStrike">
              <a:latin typeface="Arial"/>
            </a:endParaRPr>
          </a:p>
          <a:p>
            <a:pPr marL="571680" indent="-57168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Scentralizowane przechowywanie i przetwarzanie logów z tak wielu źródeł, jak to możliwe - skala bardzo szybko ogranicza możliwą ilość zdarzeń, które można przesyłać, analizować i przechowywać (retencja)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81" name="Picture 2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600" cy="11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3" name="object 5"/>
          <p:cNvSpPr/>
          <p:nvPr/>
        </p:nvSpPr>
        <p:spPr>
          <a:xfrm>
            <a:off x="826200" y="1783800"/>
            <a:ext cx="1099368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Służy zarówno do: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wykrywania incydentów na bieżąco (analiza w czasie "rzeczywistym")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dowód elektroniczny, źródło, do którego można sięgnąć podczas wyjaśniania incydentu (znów kluczem jest tutaj czas odpowiedzi -  retencja, ale warto pami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ętać, że oryginalne logi mają dłuższą retencję!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4" name="Picture 2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600" cy="11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źródła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6" name="object 5"/>
          <p:cNvSpPr/>
          <p:nvPr/>
        </p:nvSpPr>
        <p:spPr>
          <a:xfrm>
            <a:off x="826200" y="1783800"/>
            <a:ext cx="1099368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Anti-Virus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Windows event logs (Security, Application, Sysmon)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 logs (custom)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GNU/Linux logs (audit, security, auth, messages, dmesg)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Web Application Firewall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Firewall logs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IDS (NIDS/HIDS) logs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7" name="Picture 5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600" cy="11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źródła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89" name="Picture 1" descr=""/>
          <p:cNvPicPr/>
          <p:nvPr/>
        </p:nvPicPr>
        <p:blipFill>
          <a:blip r:embed="rId1"/>
          <a:stretch/>
        </p:blipFill>
        <p:spPr>
          <a:xfrm>
            <a:off x="0" y="703800"/>
            <a:ext cx="12191400" cy="5449680"/>
          </a:xfrm>
          <a:prstGeom prst="rect">
            <a:avLst/>
          </a:prstGeom>
          <a:ln w="0">
            <a:noFill/>
          </a:ln>
        </p:spPr>
      </p:pic>
      <p:sp>
        <p:nvSpPr>
          <p:cNvPr id="190" name="TextBox 5"/>
          <p:cNvSpPr/>
          <p:nvPr/>
        </p:nvSpPr>
        <p:spPr>
          <a:xfrm>
            <a:off x="351000" y="6197760"/>
            <a:ext cx="1063044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https://www.leaseweb.com/sites/default/files/Images/09_Products/siem-soc-diagram%402x.png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1" name="Picture 6" descr="Graphical user interface, icon&#10;&#10;Description automatically generated"/>
          <p:cNvPicPr/>
          <p:nvPr/>
        </p:nvPicPr>
        <p:blipFill>
          <a:blip r:embed="rId4"/>
          <a:stretch/>
        </p:blipFill>
        <p:spPr>
          <a:xfrm>
            <a:off x="10385280" y="66600"/>
            <a:ext cx="1542600" cy="11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4"/>
          <p:cNvSpPr/>
          <p:nvPr/>
        </p:nvSpPr>
        <p:spPr>
          <a:xfrm>
            <a:off x="263160" y="5004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popularne rozwiązania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193" name="Picture 5" descr="Graphical user interface,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385280" y="66600"/>
            <a:ext cx="1542600" cy="1196640"/>
          </a:xfrm>
          <a:prstGeom prst="rect">
            <a:avLst/>
          </a:prstGeom>
          <a:ln w="0">
            <a:noFill/>
          </a:ln>
        </p:spPr>
      </p:pic>
      <p:sp>
        <p:nvSpPr>
          <p:cNvPr id="194" name="TextBox 1"/>
          <p:cNvSpPr/>
          <p:nvPr/>
        </p:nvSpPr>
        <p:spPr>
          <a:xfrm>
            <a:off x="549360" y="1644120"/>
            <a:ext cx="11092680" cy="41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SolarWinds Security Event Manager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Datadog Security Monitoring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ManageEngine EventLog Analyzer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Splunk Enterprise Security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OSSEC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LogRhythm NextGen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AT&amp;T Cybersecurity AlienVault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RSA NetWitness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HP ArcSight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IBM QRadar 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McAfee Enterprise Security Manager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96" name="object 5"/>
          <p:cNvSpPr/>
          <p:nvPr/>
        </p:nvSpPr>
        <p:spPr>
          <a:xfrm>
            <a:off x="832680" y="1260360"/>
            <a:ext cx="10993680" cy="38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Wszystkie reguły detekcji (zarówno w AV, EDR jak i SIEM) opierają się o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zdarzenia bazowe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nawiązanie połączenia sieciowego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stworzenie/modyfikacja/usunięcie/odczyt pliku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uruchomienie/zakończenie procesu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zmiana konfiguracji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zdarzenia uwierzytelniania (zalogowanie się użytkownika do systemu)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7" name="Picture 2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99" name="object 5"/>
          <p:cNvSpPr/>
          <p:nvPr/>
        </p:nvSpPr>
        <p:spPr>
          <a:xfrm>
            <a:off x="841680" y="1131120"/>
            <a:ext cx="10993680" cy="53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Zdarzenia bazowe mają zarówno uniwersalne jak i specyficzne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czas (ang.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timestamp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 - wszystkie zdarzenia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status (udane/nieudane) - praktycznie wszystkie zdarzenia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nazwa hosta, adres IP - zdarzenia sieciowe, uwierzytelnianie zdalne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port - zdarzenia sieciowe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nazwa pliku - np. operacje systemu plików (tworzenie/usuwanie/odczyt), ale również np. tworzenie procesu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command line/proces macierzysty – zdarzenia na procesach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2" name="TextBox 1"/>
          <p:cNvSpPr/>
          <p:nvPr/>
        </p:nvSpPr>
        <p:spPr>
          <a:xfrm>
            <a:off x="175320" y="6317640"/>
            <a:ext cx="10436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2"/>
          <a:stretch/>
        </p:blipFill>
        <p:spPr>
          <a:xfrm>
            <a:off x="0" y="2121120"/>
            <a:ext cx="12191400" cy="261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Detekcje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2" name="object 5"/>
          <p:cNvSpPr/>
          <p:nvPr/>
        </p:nvSpPr>
        <p:spPr>
          <a:xfrm>
            <a:off x="832680" y="1751040"/>
            <a:ext cx="10993680" cy="24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 podstawie zdarzeń bazowych buduje się reguły detekcji: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proste 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agregowane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l-PL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k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orelacyjne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3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Reguły proste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5" name="object 5"/>
          <p:cNvSpPr/>
          <p:nvPr/>
        </p:nvSpPr>
        <p:spPr>
          <a:xfrm>
            <a:off x="832680" y="1260360"/>
            <a:ext cx="10993680" cy="48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Oparte o jedno zdarzenie i warunek jego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pojawienie się pliku o sumie kontrolnej 84fc402b0433365980ad36df89450b96d9141f76fafc69b58601de51c9b3b397 (Mimikatz)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próba nawiązania połączenia sieciowego z adresem IP 39.101.184.55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wyłączenie serwisu Windows Firewall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process nadpisujący pamięć innego procesu (process injection)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nieudana próba zalogowania (zdarzenie uwierzytelniania)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06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Reguły zagregowane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08" name="object 5"/>
          <p:cNvSpPr/>
          <p:nvPr/>
        </p:nvSpPr>
        <p:spPr>
          <a:xfrm>
            <a:off x="832680" y="1260360"/>
            <a:ext cx="10993680" cy="43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Oparte o wystąpienie więcej niż jednego zdarzenia prostego o danym typie i właściwości,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 najmniej 10 nieudanych logowań na danego użytkownika docelowego w ciągu godziny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brute 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 najmniej 10 nieudanych logowań pochodzących z danego hosta (źródłowy adres IP) w ciągu doby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brute 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password spray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 najmniej 60 plików otwartych</a:t>
            </a:r>
            <a:r>
              <a:rPr b="0" lang="pl-PL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do zapisu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przez dany process w ciągu 30 sekund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potencjalny ransomware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9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Reguły korelacyjne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1" name="object 5"/>
          <p:cNvSpPr/>
          <p:nvPr/>
        </p:nvSpPr>
        <p:spPr>
          <a:xfrm>
            <a:off x="832680" y="1260360"/>
            <a:ext cx="10993680" cy="438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Oparte o dowolne kombinacje zdarzeń prostych,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udane zalogowanie się po co najmniej 20 wcześniejszych nieudanych próbach (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udany bruteforce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zalogowanie się na użytkownika administracyjnego i uruchomienie programu spoza odgórnie określonej listy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wywołanie w ciągu godziny co najmniej 3 komend z danej listy (np.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systeminfo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ipconfig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nslookup, telnet, whoami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tasklist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wmic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powershell, rundll32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- potencjalny ofensywny rekonesans)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2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Detekcje - scenariusze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4" name="object 5"/>
          <p:cNvSpPr/>
          <p:nvPr/>
        </p:nvSpPr>
        <p:spPr>
          <a:xfrm>
            <a:off x="832680" y="1260360"/>
            <a:ext cx="10993680" cy="38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Większość reguł (zarówno w AV, EDR jak i SIEM) opiera się o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scenariusze wprost niepożądane (blacklist)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np: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wykrycie obecności/użycia narzędzia ofensywnego (np.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nmap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mimikatz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i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Bloodhound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) lub wykrycie malware na baz</a:t>
            </a:r>
            <a:r>
              <a:rPr b="0" lang="pl-PL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e: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sygnatury (suma kontrolna/ciąg znaków/reguła YARA)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nazwy pliku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heurystyki (wzorce zachowań)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kombinacji powyższych (AI, machine learning)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5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Detekcje - scenariusze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17" name="object 5"/>
          <p:cNvSpPr/>
          <p:nvPr/>
        </p:nvSpPr>
        <p:spPr>
          <a:xfrm>
            <a:off x="849240" y="1119240"/>
            <a:ext cx="10993680" cy="48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konkretnych zdarzeń systemowych, np: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zdarzenia logowania (udane, nieudane)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uzyskania dostępu do zasobu (udane, nieudane)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połączenia sieciowe (zaakceptowane, odrzucone)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próba nadpisania pliku wykonywalnego/konfiguracyjnego, itd.  (udana, nieudana)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modyfikacja jednego działającego procesu przez drugi (process injection)</a:t>
            </a:r>
            <a:endParaRPr b="0" lang="en-US" sz="32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jakiekolwiek reguły odzwierciedlające techniki z macierzy MITRE ATT&amp;CK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8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4"/>
          <p:cNvSpPr/>
          <p:nvPr/>
        </p:nvSpPr>
        <p:spPr>
          <a:xfrm>
            <a:off x="1503720" y="6264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Idealne podejście do bezpieczeństwa - whitelist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0" name="object 5"/>
          <p:cNvSpPr/>
          <p:nvPr/>
        </p:nvSpPr>
        <p:spPr>
          <a:xfrm>
            <a:off x="817920" y="1584360"/>
            <a:ext cx="10993680" cy="48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Idealnym podejściem do bezpieczeństwa jest: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domyślna odmowa/blokowanie/raportowanie wszystkiego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dodawanie wyjątków od tej reguły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Zastosowanie: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polityki firewall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reguły dostępu (ACL - Access Control Lists)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walidacja wejścia w aplikacjach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wykrywanie anomalii w zdarzeniach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1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4"/>
          <p:cNvSpPr/>
          <p:nvPr/>
        </p:nvSpPr>
        <p:spPr>
          <a:xfrm>
            <a:off x="350640" y="2268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reguły - wykrywanie 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3" name="object 5"/>
          <p:cNvSpPr/>
          <p:nvPr/>
        </p:nvSpPr>
        <p:spPr>
          <a:xfrm>
            <a:off x="826200" y="1783800"/>
            <a:ext cx="1099368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Idealne podejście do anomaly detection: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stworzenie reguł opisujących normalne funkcjonowanie system</a:t>
            </a:r>
            <a:r>
              <a:rPr b="0" lang="pl-PL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u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zwracanie uwagi na wszystko, co do tych reguł nie pasuje (wykrywanie nieznanego)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224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bject 5"/>
          <p:cNvSpPr/>
          <p:nvPr/>
        </p:nvSpPr>
        <p:spPr>
          <a:xfrm>
            <a:off x="764640" y="1783800"/>
            <a:ext cx="11055240" cy="43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Realne podejście do anomaly detection: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idealne podejście jest skrajnie trudne w praktycznej implementacji (ogromne zróżnicowanie zawartości logów, skala, ograniczenia techniczne i zasobowe   narzędzia SIEM)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 stosuje się podejście mieszane, z przewagą reguł opartych o znane scenariusze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226" name="object 4"/>
          <p:cNvSpPr/>
          <p:nvPr/>
        </p:nvSpPr>
        <p:spPr>
          <a:xfrm>
            <a:off x="350640" y="2268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reguły - wykrywanie anomalii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27" name="Picture 3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4"/>
          <p:cNvSpPr/>
          <p:nvPr/>
        </p:nvSpPr>
        <p:spPr>
          <a:xfrm>
            <a:off x="350640" y="2268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SIEM - reguły - selektywne wykrywanie 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29" name="object 5"/>
          <p:cNvSpPr/>
          <p:nvPr/>
        </p:nvSpPr>
        <p:spPr>
          <a:xfrm>
            <a:off x="826200" y="1783800"/>
            <a:ext cx="10993680" cy="40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Często stosuje się reguły selektywnie wykrywające anomalie, np: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użytkownika w godzinach innych niż biznesowe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użytkownika na innym systemie niż zazwyczaj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wzmożona aktywność sieciowa (próg normy)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wzmożona aktywność procesora (próg normy)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nieudane logowanie na nieznanego (spoza listy) użytkownika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zalogowanie się na administratora inną metodą, niż standardowo stosuje się w organizacji (np. PSEXEC zamiast WMI)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zapytanie DNS o domenę, której reputacja nie jest znana</a:t>
            </a:r>
            <a:endParaRPr b="0" lang="en-US" sz="2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sieciowa na nietypowym dla systemu/sieci protokole/porcie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30" name="Picture 5" descr="A picture containing icon&#10;&#10;Description automatically generated"/>
          <p:cNvPicPr/>
          <p:nvPr/>
        </p:nvPicPr>
        <p:blipFill>
          <a:blip r:embed="rId1"/>
          <a:stretch/>
        </p:blipFill>
        <p:spPr>
          <a:xfrm>
            <a:off x="10997280" y="66600"/>
            <a:ext cx="1064160" cy="106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TextBox 1"/>
          <p:cNvSpPr/>
          <p:nvPr/>
        </p:nvSpPr>
        <p:spPr>
          <a:xfrm>
            <a:off x="175320" y="6317640"/>
            <a:ext cx="10436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" name="Picture 5" descr=""/>
          <p:cNvPicPr/>
          <p:nvPr/>
        </p:nvPicPr>
        <p:blipFill>
          <a:blip r:embed="rId2"/>
          <a:stretch/>
        </p:blipFill>
        <p:spPr>
          <a:xfrm>
            <a:off x="0" y="2216880"/>
            <a:ext cx="12191400" cy="242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object 4"/>
          <p:cNvSpPr/>
          <p:nvPr/>
        </p:nvSpPr>
        <p:spPr>
          <a:xfrm>
            <a:off x="149472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2" name="object 5"/>
          <p:cNvSpPr/>
          <p:nvPr/>
        </p:nvSpPr>
        <p:spPr>
          <a:xfrm>
            <a:off x="751320" y="1725840"/>
            <a:ext cx="1018944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Endpoint Detection &amp; Response - nowoczesne połączenie funkcjonalności SIEM, AV i HIDS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Podstawowe pojęcia: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endpoint - system, na którym działa agent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agent - component systemu EDR działający na chronionym systemie (endpoincie)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3" name="Picture 1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440" cy="14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object 4"/>
          <p:cNvSpPr/>
          <p:nvPr/>
        </p:nvSpPr>
        <p:spPr>
          <a:xfrm>
            <a:off x="507240" y="66600"/>
            <a:ext cx="110221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5" name="object 5"/>
          <p:cNvSpPr/>
          <p:nvPr/>
        </p:nvSpPr>
        <p:spPr>
          <a:xfrm>
            <a:off x="814680" y="1616400"/>
            <a:ext cx="10714320" cy="34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EDR - nowoczesne połączenie funkcjonalności SIEM, AV i HIDS</a:t>
            </a:r>
            <a:endParaRPr b="0" lang="en-US" sz="4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agent działający na systemie - 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endpoint protection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wysyłanie zdarzeń na zdalny serwer (tak jak w SIEM)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funkcjonalności pozwalające na reagowanie na incydent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response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6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440" cy="14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bject 4"/>
          <p:cNvSpPr/>
          <p:nvPr/>
        </p:nvSpPr>
        <p:spPr>
          <a:xfrm>
            <a:off x="615240" y="66600"/>
            <a:ext cx="109137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38" name="object 5"/>
          <p:cNvSpPr/>
          <p:nvPr/>
        </p:nvSpPr>
        <p:spPr>
          <a:xfrm>
            <a:off x="751320" y="1085760"/>
            <a:ext cx="10189440" cy="54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EDR - właściwości agenta jak w AV: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maksymalne uprawnienia (usługa z uprawnieniami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root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SYSTEM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+ moduł jądra </a:t>
            </a: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RING 0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wykrywanie złośliwych zachowań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detection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heurystyka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learning, AI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sygnatury/sumy kontrolne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możliwość blokowania (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prevention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ochrona przed usunięciem/zabiciem - tzw. self-protection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9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440" cy="14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4"/>
          <p:cNvSpPr/>
          <p:nvPr/>
        </p:nvSpPr>
        <p:spPr>
          <a:xfrm>
            <a:off x="615240" y="66600"/>
            <a:ext cx="109137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41" name="object 5"/>
          <p:cNvSpPr/>
          <p:nvPr/>
        </p:nvSpPr>
        <p:spPr>
          <a:xfrm>
            <a:off x="751320" y="1085760"/>
            <a:ext cx="10189440" cy="54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EDR - właściwości agenta podobne do SIEM: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zbieranie i wysyłanie zdarzeń na zewnętrzny serwer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konfigurowalna retencja i możliwość archiwizacji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możliwość analizy w czasie rzeczywistym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proste reguły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reguły korelacyjne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możliwość manualnego przeszukiwania i analizy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 </a:t>
            </a:r>
            <a:endParaRPr b="0" lang="en-US" sz="36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</p:txBody>
      </p:sp>
      <p:pic>
        <p:nvPicPr>
          <p:cNvPr id="242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440" cy="14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bject 4"/>
          <p:cNvSpPr/>
          <p:nvPr/>
        </p:nvSpPr>
        <p:spPr>
          <a:xfrm>
            <a:off x="307440" y="66600"/>
            <a:ext cx="112215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EDR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44" name="object 5"/>
          <p:cNvSpPr/>
          <p:nvPr/>
        </p:nvSpPr>
        <p:spPr>
          <a:xfrm>
            <a:off x="743040" y="1143720"/>
            <a:ext cx="10785960" cy="56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EDR - funkcjonalności pozwalające reagować</a:t>
            </a:r>
            <a:r>
              <a:rPr b="0" lang="pl-PL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 -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możliwość reagowania na incydenty (</a:t>
            </a:r>
            <a:r>
              <a:rPr b="1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response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Popularne funkcjonalności dające operatorom możliwość: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przeglądania listy procesów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zabijania procesów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wykonywania zrzutów pamięci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przeglądania systemu plików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przeszukiwania logów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pobierania plików</a:t>
            </a:r>
            <a:endParaRPr b="0" lang="en-US" sz="32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blokowanie łączności sieciowej (network containment)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5" name="Picture 5" descr=""/>
          <p:cNvPicPr/>
          <p:nvPr/>
        </p:nvPicPr>
        <p:blipFill>
          <a:blip r:embed="rId1"/>
          <a:stretch/>
        </p:blipFill>
        <p:spPr>
          <a:xfrm>
            <a:off x="9900360" y="154800"/>
            <a:ext cx="1909440" cy="146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bject 5"/>
          <p:cNvSpPr/>
          <p:nvPr/>
        </p:nvSpPr>
        <p:spPr>
          <a:xfrm>
            <a:off x="864720" y="1503000"/>
            <a:ext cx="10461960" cy="426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Pojęcie Threat Huntingu odnosi się przede wszystkim do aktywnego poszukiwania dowodów  na zaistnienie incydentu bezpieczeństwa w swoim własnym środowisku.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Podejście polega na: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1. postawieniu hipotezy (np. o zainstalowanym backdoorze, który co jakiś czas komunikuje się ze swoim serwerem C2)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2. prowadzeniu aktywności zmierzających do udowodnienia tej hipotezy (w tym przypadku będzie to przede wszystkim analiza ruchu sieciowego - Netflow)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7" name="Picture 6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  <p:sp>
        <p:nvSpPr>
          <p:cNvPr id="248" name="object 4"/>
          <p:cNvSpPr/>
          <p:nvPr/>
        </p:nvSpPr>
        <p:spPr>
          <a:xfrm>
            <a:off x="307440" y="66600"/>
            <a:ext cx="112215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bject 4"/>
          <p:cNvSpPr/>
          <p:nvPr/>
        </p:nvSpPr>
        <p:spPr>
          <a:xfrm>
            <a:off x="203040" y="8316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+ Threat Modeling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0" name="object 5"/>
          <p:cNvSpPr/>
          <p:nvPr/>
        </p:nvSpPr>
        <p:spPr>
          <a:xfrm>
            <a:off x="775800" y="1197720"/>
            <a:ext cx="10189440" cy="456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Modelowanie zagrożeń (ang. threat modeling) polega na ustalaniu możliwych scenariuszy zagrożeń i wynikających z nich ryzyk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Np. jacy aktorzy zagrożeń mają motywację, by nas zaatakować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Jakie są najbardziej prawdopodobne wektory ataku (i jakie są słabe punkty naszej infrastruktury i jej zabezpieczeń)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Rezultaty threat modelingu: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podsuwają hipotezy na potrzeby Threat Huntingu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pomagają w priorytetyzacji aktywności Threat Huntingowych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1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4"/>
          <p:cNvSpPr/>
          <p:nvPr/>
        </p:nvSpPr>
        <p:spPr>
          <a:xfrm>
            <a:off x="1078560" y="28476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3" name="object 5"/>
          <p:cNvSpPr/>
          <p:nvPr/>
        </p:nvSpPr>
        <p:spPr>
          <a:xfrm>
            <a:off x="793080" y="1414800"/>
            <a:ext cx="10189440" cy="48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Podstawą jest:</a:t>
            </a:r>
            <a:endParaRPr b="0" lang="en-US" sz="2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en-US" sz="2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dojrzałość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 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 i programu bezpieczeństwa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obecność i stan rozwiązań bezpieczeństwa (polityk, aktualizacji, bezpiecznej konfiguracji, monitoringu)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wzmocnienie możliwości detekcji poprzez analizę ATT&amp;CK MATRIX + Atomic Red Team tests</a:t>
            </a:r>
            <a:endParaRPr b="0" lang="en-US" sz="2900" spc="-1" strike="noStrike">
              <a:latin typeface="Arial"/>
            </a:endParaRPr>
          </a:p>
          <a:p>
            <a:pPr lvl="2" marL="14860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wysoki poziom standardyzacji 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 (spójne konfiguracje, polityki, nazwy użytkowników, ścieżki instalacji dodatkowych programów/skryptów, nazwy hostów, konfigracja DNS, proxy itd.)</a:t>
            </a:r>
            <a:endParaRPr b="0" lang="en-US" sz="29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1" lang="pl-PL" sz="2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z</a:t>
            </a:r>
            <a:r>
              <a:rPr b="1" lang="en-US" sz="29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najomość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pl-PL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własnego </a:t>
            </a:r>
            <a:r>
              <a:rPr b="1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środowiska</a:t>
            </a:r>
            <a:r>
              <a:rPr b="0" lang="en-US" sz="2900" spc="-1" strike="noStrike">
                <a:solidFill>
                  <a:srgbClr val="000000"/>
                </a:solidFill>
                <a:latin typeface="Calibri"/>
                <a:ea typeface="DejaVu Sans"/>
              </a:rPr>
              <a:t> i programu bezpieczeństwa</a:t>
            </a:r>
            <a:endParaRPr b="0" lang="en-US" sz="2900" spc="-1" strike="noStrike">
              <a:latin typeface="Arial"/>
            </a:endParaRPr>
          </a:p>
        </p:txBody>
      </p:sp>
      <p:pic>
        <p:nvPicPr>
          <p:cNvPr id="254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bject 4"/>
          <p:cNvSpPr/>
          <p:nvPr/>
        </p:nvSpPr>
        <p:spPr>
          <a:xfrm>
            <a:off x="1078560" y="28476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6" name="object 5"/>
          <p:cNvSpPr/>
          <p:nvPr/>
        </p:nvSpPr>
        <p:spPr>
          <a:xfrm>
            <a:off x="793080" y="1414800"/>
            <a:ext cx="1018944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Dojrzałość środowiska jest warunkiem koniecznym, by threat hunting miał jakikolwiek sens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Znajomość środowiska jest warunkiem koniecznym, by threat hunting był efektywny: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wiedza, jakie są zdolności automatycznej detekcji poszczególnych technik -&gt; wiedza, których z nich warto szukać manualnie (priorytetyzacja)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wiedza pozwalająca na odróżnienie normalnych zjawisk i zachowań systemów</a:t>
            </a:r>
            <a:r>
              <a:rPr b="0" lang="pl-PL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i 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użytkowników od anomalii (np. używane programy, komendy, czasy, protokoły, użytkownicy, relacje między adresami IP itd.)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7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bject 4"/>
          <p:cNvSpPr/>
          <p:nvPr/>
        </p:nvSpPr>
        <p:spPr>
          <a:xfrm>
            <a:off x="1078560" y="28476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metodologia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59" name="object 5"/>
          <p:cNvSpPr/>
          <p:nvPr/>
        </p:nvSpPr>
        <p:spPr>
          <a:xfrm>
            <a:off x="793080" y="1414800"/>
            <a:ext cx="10511640" cy="31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Wybór, czego i w jaki sposób będziemy szukać, priorytetyzujemy na podstawie: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wiedzy o słabości środowiska i słabości zabezpieczeń/automatycznej detekcji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wiedzy o zagrożeniach (threat modeling)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znajomości środowiska (jakie rodzaje zdarzeń jest nam najłatwiej analizować pod kątem anomalii)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0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  <p:sp>
        <p:nvSpPr>
          <p:cNvPr id="261" name="object 5"/>
          <p:cNvSpPr/>
          <p:nvPr/>
        </p:nvSpPr>
        <p:spPr>
          <a:xfrm>
            <a:off x="793080" y="4825440"/>
            <a:ext cx="109087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Szuka się: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bezpośrednich śladów wystąpienia danego zagrożenia/techniki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anomalii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8" name="TextBox 1"/>
          <p:cNvSpPr/>
          <p:nvPr/>
        </p:nvSpPr>
        <p:spPr>
          <a:xfrm>
            <a:off x="175320" y="6317640"/>
            <a:ext cx="10436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2" descr=""/>
          <p:cNvPicPr/>
          <p:nvPr/>
        </p:nvPicPr>
        <p:blipFill>
          <a:blip r:embed="rId2"/>
          <a:stretch/>
        </p:blipFill>
        <p:spPr>
          <a:xfrm>
            <a:off x="0" y="1236960"/>
            <a:ext cx="12191400" cy="438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object 4"/>
          <p:cNvSpPr/>
          <p:nvPr/>
        </p:nvSpPr>
        <p:spPr>
          <a:xfrm>
            <a:off x="1078560" y="10152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wykrywanie</a:t>
            </a:r>
            <a:endParaRPr b="0" lang="en-US" sz="418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anomalii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63" name="object 5"/>
          <p:cNvSpPr/>
          <p:nvPr/>
        </p:nvSpPr>
        <p:spPr>
          <a:xfrm>
            <a:off x="810000" y="1605960"/>
            <a:ext cx="1018944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Podstawową zasadą jest częstotliwość występowania danego potencjalnego IOC, np: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adresu IP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domeny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ścieżki do pliku</a:t>
            </a:r>
            <a:endParaRPr b="0" lang="en-US" sz="30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używanego protokołu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Stosowanie widoków agregujących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Jest to jednocześnie dobry sposób na poznawanie własnego środowiska i uczenie się go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Inne anomalie statystyczne (np. czasy trwania danych aktywności)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4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object 4"/>
          <p:cNvSpPr/>
          <p:nvPr/>
        </p:nvSpPr>
        <p:spPr>
          <a:xfrm>
            <a:off x="0" y="0"/>
            <a:ext cx="1219140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wykrywanie</a:t>
            </a:r>
            <a:endParaRPr b="0" lang="en-US" sz="200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0" strike="noStrike">
                <a:solidFill>
                  <a:srgbClr val="484646"/>
                </a:solidFill>
                <a:latin typeface="Arial"/>
                <a:ea typeface="DejaVu Sans"/>
              </a:rPr>
              <a:t>anomalii - popularność hashy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1148480" y="101520"/>
            <a:ext cx="802800" cy="61488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1587600" y="615600"/>
            <a:ext cx="9196200" cy="63432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object 4"/>
          <p:cNvSpPr/>
          <p:nvPr/>
        </p:nvSpPr>
        <p:spPr>
          <a:xfrm>
            <a:off x="0" y="0"/>
            <a:ext cx="12191400" cy="60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wykrywanie</a:t>
            </a:r>
            <a:endParaRPr b="0" lang="en-US" sz="2000" spc="-1" strike="noStrike">
              <a:latin typeface="Arial"/>
            </a:endParaRPr>
          </a:p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2000" spc="250" strike="noStrike">
                <a:solidFill>
                  <a:srgbClr val="484646"/>
                </a:solidFill>
                <a:latin typeface="Arial"/>
                <a:ea typeface="DejaVu Sans"/>
              </a:rPr>
              <a:t>anomalii - popularność hashy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1148480" y="101520"/>
            <a:ext cx="802800" cy="61488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4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1579320" y="800640"/>
            <a:ext cx="8832960" cy="605664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bject 4"/>
          <p:cNvSpPr/>
          <p:nvPr/>
        </p:nvSpPr>
        <p:spPr>
          <a:xfrm>
            <a:off x="623520" y="10152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jako część </a:t>
            </a:r>
            <a:endParaRPr b="0" lang="en-US" sz="4180" spc="-1" strike="noStrike">
              <a:latin typeface="Arial"/>
            </a:endParaRPr>
          </a:p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Incident Response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72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  <p:sp>
        <p:nvSpPr>
          <p:cNvPr id="273" name="Rectangle: Rounded Corners 2"/>
          <p:cNvSpPr/>
          <p:nvPr/>
        </p:nvSpPr>
        <p:spPr>
          <a:xfrm>
            <a:off x="976320" y="1683000"/>
            <a:ext cx="328608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INCIDENT RESPONSE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Rectangle: Rounded Corners 6"/>
          <p:cNvSpPr/>
          <p:nvPr/>
        </p:nvSpPr>
        <p:spPr>
          <a:xfrm>
            <a:off x="6506280" y="1612800"/>
            <a:ext cx="3242880" cy="14529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FORENSICS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Rectangle: Rounded Corners 7"/>
          <p:cNvSpPr/>
          <p:nvPr/>
        </p:nvSpPr>
        <p:spPr>
          <a:xfrm>
            <a:off x="3579480" y="3531600"/>
            <a:ext cx="328608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THREAT HUNTING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6" name="Straight Arrow Connector 20"/>
          <p:cNvSpPr/>
          <p:nvPr/>
        </p:nvSpPr>
        <p:spPr>
          <a:xfrm flipH="1" flipV="1">
            <a:off x="2619000" y="2778120"/>
            <a:ext cx="958680" cy="129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TextBox 45"/>
          <p:cNvSpPr/>
          <p:nvPr/>
        </p:nvSpPr>
        <p:spPr>
          <a:xfrm>
            <a:off x="657000" y="4718160"/>
            <a:ext cx="10437120" cy="16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Incident Response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prowadzi do 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prowadzi do dalszego incident response (scoping)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dostarcza wiedzy użytecznej w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Huntingu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(IOCs, TTPs)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uzupełnia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prowadzi do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Incident Response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Straight Arrow Connector 48"/>
          <p:cNvSpPr/>
          <p:nvPr/>
        </p:nvSpPr>
        <p:spPr>
          <a:xfrm flipH="1">
            <a:off x="6865200" y="3066480"/>
            <a:ext cx="1261440" cy="101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TextBox 52"/>
          <p:cNvSpPr/>
          <p:nvPr/>
        </p:nvSpPr>
        <p:spPr>
          <a:xfrm>
            <a:off x="657000" y="6387120"/>
            <a:ext cx="112294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 relacja ma zastosowanie zarówno w kontekście pojedynczego incydentu jak i wielu powiązanych ze sobą (TTP, TA).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Straight Arrow Connector 4"/>
          <p:cNvSpPr/>
          <p:nvPr/>
        </p:nvSpPr>
        <p:spPr>
          <a:xfrm flipH="1" flipV="1">
            <a:off x="4262400" y="2230200"/>
            <a:ext cx="2242440" cy="10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bject 4"/>
          <p:cNvSpPr/>
          <p:nvPr/>
        </p:nvSpPr>
        <p:spPr>
          <a:xfrm>
            <a:off x="623520" y="101520"/>
            <a:ext cx="10034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Hunting - dojrzałość procesu i wpływ na środowisko</a:t>
            </a:r>
            <a:endParaRPr b="0" lang="en-US" sz="4180" spc="-1" strike="noStrike">
              <a:latin typeface="Arial"/>
            </a:endParaRPr>
          </a:p>
        </p:txBody>
      </p:sp>
      <p:pic>
        <p:nvPicPr>
          <p:cNvPr id="282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  <p:sp>
        <p:nvSpPr>
          <p:cNvPr id="283" name="TextBox 7"/>
          <p:cNvSpPr/>
          <p:nvPr/>
        </p:nvSpPr>
        <p:spPr>
          <a:xfrm>
            <a:off x="716040" y="1854720"/>
            <a:ext cx="1055808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1. Podstawą jest dojrzałość samego środowiska (w tym również jego bezpieczeństwa) i jego znajomość, poprawnie działające automatyczne detekcje (SIEM, AV, EDR).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2. Aktywność skupiona na Threat Huntingu powinna jednocześnie prowadzić, na ile to tylko możliwe, do aktualizowania i usprawniania istniejących automatycznych detekcji.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3. Usprawnienia samego procesu to między innymi: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stopień pokrycia ATT&amp;CK MATRIX,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aktualne dane o IOC i zagrożeniach (intelligence feeds),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stosowanie efektywnych metod analizy danych.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4"/>
          <p:cNvSpPr/>
          <p:nvPr/>
        </p:nvSpPr>
        <p:spPr>
          <a:xfrm>
            <a:off x="1143720" y="21312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Retrospektywny Threat Hunting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85" name="object 5"/>
          <p:cNvSpPr/>
          <p:nvPr/>
        </p:nvSpPr>
        <p:spPr>
          <a:xfrm>
            <a:off x="793080" y="1620720"/>
            <a:ext cx="1073628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Każdego dnia publikowane są informacje o nowych podatnościach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Każdego dnia pojawiają się nowe IOC związane z aktorami zagrożeń i ich kampaniami (próbki, sumy kontrolne, adresy IP, domeny itd.)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Regularnie publikowane są nowe techniki (odzwierciedlane później  w aktualizowanym MITRE ATT&amp;CK MATRIX)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Regularne przeszukiwanie dostępnych dla swojej infrastruktury źródeł danych pod kątem śladów wykorzystania nowych podatności/obecności nowych IOC można określić jako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Retrospektywny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(często mylnie pojmowany/określany jako właściwy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Aktywność konieczna, lecz niewystarczająca, by mówić, że robi się Threat Hunting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6" name="Picture 5" descr="A close up of a weapon&#10;&#10;Description automatically generated"/>
          <p:cNvPicPr/>
          <p:nvPr/>
        </p:nvPicPr>
        <p:blipFill>
          <a:blip r:embed="rId1"/>
          <a:stretch/>
        </p:blipFill>
        <p:spPr>
          <a:xfrm>
            <a:off x="10238040" y="101520"/>
            <a:ext cx="1713240" cy="13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bject 4"/>
          <p:cNvSpPr/>
          <p:nvPr/>
        </p:nvSpPr>
        <p:spPr>
          <a:xfrm>
            <a:off x="759600" y="66600"/>
            <a:ext cx="107694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88" name="object 5"/>
          <p:cNvSpPr/>
          <p:nvPr/>
        </p:nvSpPr>
        <p:spPr>
          <a:xfrm>
            <a:off x="759600" y="1492920"/>
            <a:ext cx="10189440" cy="49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Honeypot (z ang. "garnek miodu" w kontekście pułapki z przynęta):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Sprawiający wrażenie wartościowego i podatnego system lub jego element umyślnie umieszczony w środowisku po to, by został wybrany za cel przez atakującego, prowadząc w ten sposób do jego wykrycia (i ewentualnie do poznania metod działania przy jednoczesnym zdobyciu dodatkowego czasu)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89" name="Picture 2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200" cy="13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object 4"/>
          <p:cNvSpPr/>
          <p:nvPr/>
        </p:nvSpPr>
        <p:spPr>
          <a:xfrm>
            <a:off x="759600" y="66600"/>
            <a:ext cx="107694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1" name="object 5"/>
          <p:cNvSpPr/>
          <p:nvPr/>
        </p:nvSpPr>
        <p:spPr>
          <a:xfrm>
            <a:off x="759600" y="1492920"/>
            <a:ext cx="10189440" cy="21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Idea stosowania honeypotów wykorzystuje przewagę właściciela systemu polegającą na znajomości własnego środowiska (podczas gdy atakujący dopiero je poznaje)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92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200" cy="13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object 4"/>
          <p:cNvSpPr/>
          <p:nvPr/>
        </p:nvSpPr>
        <p:spPr>
          <a:xfrm>
            <a:off x="759600" y="66600"/>
            <a:ext cx="107694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4" name="object 5"/>
          <p:cNvSpPr/>
          <p:nvPr/>
        </p:nvSpPr>
        <p:spPr>
          <a:xfrm>
            <a:off x="759600" y="1492920"/>
            <a:ext cx="10189440" cy="37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 #1: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umieszczony w sieci wewnętrznej serwer z wieloma uruchomionymi usługami sieciowymi i łatwą do znalezienia podatnością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podatność jest symulowana, próby jej wykorzystania (bądź innej interakcji z tym systemem) są monitorowane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serwer nie jest wykorzystywany do żadnych innych celów (atakujący tego nie wie)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5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200" cy="13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object 4"/>
          <p:cNvSpPr/>
          <p:nvPr/>
        </p:nvSpPr>
        <p:spPr>
          <a:xfrm>
            <a:off x="759600" y="66600"/>
            <a:ext cx="107694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297" name="object 5"/>
          <p:cNvSpPr/>
          <p:nvPr/>
        </p:nvSpPr>
        <p:spPr>
          <a:xfrm>
            <a:off x="759600" y="1492920"/>
            <a:ext cx="10189440" cy="466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Przykład #2: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umieszczony w sieci wewnętrznej serwer z wieloma uruchomionymi usługami sieciowymi i łatwą do znalezienia podatnością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podatność jest realna (pozwalamy, by atakujący się włamał), próby jej wykorzystania (bądź innej interakcji z tym systemem) są monitorowane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serwer wykorzystywany jest wyłącznie do wykrycia atakującego i zajęcia mu czasu + ewentualnie do poznania jego TTPs)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98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200" cy="13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1475640" y="66600"/>
            <a:ext cx="10586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Bezpośrednie artefakty systemowe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TextBox 1"/>
          <p:cNvSpPr/>
          <p:nvPr/>
        </p:nvSpPr>
        <p:spPr>
          <a:xfrm>
            <a:off x="175320" y="6317640"/>
            <a:ext cx="104364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https://digital-forensics.sans.org/media/SANS_Poster_2018_Hunt_Evil_FINAL.pdf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TextBox 4"/>
          <p:cNvSpPr/>
          <p:nvPr/>
        </p:nvSpPr>
        <p:spPr>
          <a:xfrm>
            <a:off x="1099080" y="1006920"/>
            <a:ext cx="9152640" cy="33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Artefakty bezpośrednie stanowią: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najpełniejsze źródło informacji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najlepszy dowód elektroniczny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Bardzo rzadko jednak są one przeglądane w pierwszej kolejności - bardzo rzadko wykrycie incydentu zaczyna się od bezpośredniej, manualnej inspekcji tych zasobów (problem skali, ilości danych, problem zasobów, czasu, automatyzacji).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bject 4"/>
          <p:cNvSpPr/>
          <p:nvPr/>
        </p:nvSpPr>
        <p:spPr>
          <a:xfrm>
            <a:off x="759600" y="66600"/>
            <a:ext cx="107694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Honeypots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0" name="object 5"/>
          <p:cNvSpPr/>
          <p:nvPr/>
        </p:nvSpPr>
        <p:spPr>
          <a:xfrm>
            <a:off x="759600" y="1492920"/>
            <a:ext cx="10189440" cy="32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Rolę honeypota może pełnić: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cały system (system fizyczny/maszyna wirtualna)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poszczególna usługa/aplikacja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folder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plik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konto użytkownika</a:t>
            </a:r>
            <a:endParaRPr b="0" lang="en-US" sz="30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?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01" name="Picture 4" descr="A picture containing table, sitting, orange&#10;&#10;Description automatically generated"/>
          <p:cNvPicPr/>
          <p:nvPr/>
        </p:nvPicPr>
        <p:blipFill>
          <a:blip r:embed="rId1"/>
          <a:stretch/>
        </p:blipFill>
        <p:spPr>
          <a:xfrm>
            <a:off x="10951200" y="24840"/>
            <a:ext cx="1240200" cy="13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bject 4"/>
          <p:cNvSpPr/>
          <p:nvPr/>
        </p:nvSpPr>
        <p:spPr>
          <a:xfrm>
            <a:off x="490320" y="66600"/>
            <a:ext cx="11429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- bezpośrednie zgłoszenia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3" name="object 5"/>
          <p:cNvSpPr/>
          <p:nvPr/>
        </p:nvSpPr>
        <p:spPr>
          <a:xfrm>
            <a:off x="784440" y="1667520"/>
            <a:ext cx="10189440" cy="32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Zgłoszenia pochodzące od: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pracowników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klientów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researcherów/bounty hunterów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zewnętrznych podmiotów (firm, instytucji, policji itd.)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4" name="Picture 2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10296000" y="32400"/>
            <a:ext cx="1639440" cy="163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object 4"/>
          <p:cNvSpPr/>
          <p:nvPr/>
        </p:nvSpPr>
        <p:spPr>
          <a:xfrm>
            <a:off x="490320" y="66600"/>
            <a:ext cx="11429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pl-PL" sz="4180" spc="250" strike="noStrike">
                <a:solidFill>
                  <a:srgbClr val="484646"/>
                </a:solidFill>
                <a:latin typeface="Arial"/>
                <a:ea typeface="DejaVu Sans"/>
              </a:rPr>
              <a:t>Źródła zdarzeń bezpieczeństwa – </a:t>
            </a:r>
            <a:endParaRPr b="0" lang="en-US" sz="4180" spc="-1" strike="noStrike">
              <a:latin typeface="Arial"/>
            </a:endParaRPr>
          </a:p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Arial"/>
                <a:ea typeface="DejaVu Sans"/>
              </a:rPr>
              <a:t>Threat Intelligence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6" name="object 5"/>
          <p:cNvSpPr/>
          <p:nvPr/>
        </p:nvSpPr>
        <p:spPr>
          <a:xfrm>
            <a:off x="784440" y="1667520"/>
            <a:ext cx="10189440" cy="27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Monitoring dark webu (e-crime forums)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Ogłoszenia sprzedaży dostępu do danych/systemów na przestępczych forach i czarnorynkowych sklepach dotyczące danych/zasobów naszej organizacji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10262880" y="152640"/>
            <a:ext cx="1656720" cy="15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object 4"/>
          <p:cNvSpPr/>
          <p:nvPr/>
        </p:nvSpPr>
        <p:spPr>
          <a:xfrm>
            <a:off x="628200" y="615240"/>
            <a:ext cx="112028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Źródła informacji o incydentach - podsumowanie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309" name="object 5"/>
          <p:cNvSpPr/>
          <p:nvPr/>
        </p:nvSpPr>
        <p:spPr>
          <a:xfrm>
            <a:off x="864720" y="1994760"/>
            <a:ext cx="10461960" cy="46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Bezpośrednie artefakty systemowe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Logi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Netflow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AV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DLP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SIEM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EDR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Honeypots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Bezpośrednie zgłoszenia</a:t>
            </a:r>
            <a:endParaRPr b="0" lang="en-US" sz="2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Threat Intelligence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6"/>
          <p:cNvSpPr/>
          <p:nvPr/>
        </p:nvSpPr>
        <p:spPr>
          <a:xfrm>
            <a:off x="1540440" y="3153240"/>
            <a:ext cx="915084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#V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311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https://www.flaticon.com/free-icon/firewall_811683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https://cdn3.vectorstock.com/i/1000x1000/31/62/anti-virus-vector-103162.jpg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https://talosintelligence.com/assets/logo_snort_full-a18405777b08c5206933fecd2b1b8eab9f92cdc9a6f2427ca7a1dbeef297f79c.svg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https://www.leaseweb.com/sites/default/files/Images/09_Products/siem-soc-diagram%402x.png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https://www.cloudflare.com/resources/images/slt3lc6tev37/5ixfRhqidLTnJO3hpkmxjE/b2653080e575173f0844e3e294bec6d9/what-is-the-network-layer.png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https://marvel-b1-cdn.bc0a.com/f00000000165823/www.checkpoint.com/wp-content/uploads/cloudguard-log.ic-siem-logo-2.png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https://upload.wikimedia.org/wikipedia/commons/5/5b/Firewall.png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https://commons.wikimedia.org/wiki/File:Blue_computer_icon.svg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https://www.cisco.com/c/en/us/products/security/email-security-appliance/data-loss-prevention-dlp/jcr:content/Grid/category_atl/layout-category-atl/anchor_info_4f4b.img.jpg/1599780282568.jpg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https://encrypted-tbn0.gstatic.com/images?q=tbn%3AANd9GcThSa8hDTn3faFNBWBc-aVcngP1vRcLzT2Xfw&amp;usqp=CAU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https://www.recordedfuture.com/wp-content/uploads/cyber-threat-hunting.png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https://www.kindpng.com/imgv/iJTThRR_-honey-pot-emoji-honey-emoji-png/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https://swoslpnetwork.files.wordpress.com/2012/02/telephone.jpg</a:t>
            </a:r>
            <a:endParaRPr b="0" lang="en-US" sz="1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https://t3.ftcdn.net/jpg/01/96/16/98/360_F_196169871_88hxDRyzwMBe0s8rx3ErHisI49eWHKzG.jpg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4"/>
          <p:cNvSpPr/>
          <p:nvPr/>
        </p:nvSpPr>
        <p:spPr>
          <a:xfrm>
            <a:off x="1475640" y="66600"/>
            <a:ext cx="1003428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484646"/>
                </a:solidFill>
                <a:latin typeface="Consolas"/>
                <a:ea typeface="DejaVu Sans"/>
              </a:rPr>
              <a:t>LOGI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842760" y="1443240"/>
            <a:ext cx="10189440" cy="43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Są to chronoligczne rejestry zdarzeń generowane przez wszelkiego rodzaju aplikacje i usługi (w tym również komponenty systemu operacyjnego).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Formaty: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tekstowy (np. HTTP access log, XML)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tekstowo-binarny (np. Windows *.evtx)</a:t>
            </a:r>
            <a:endParaRPr b="0" lang="en-US" sz="36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binarne (np. MySQL binary log)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5" name="Picture 2" descr=""/>
          <p:cNvPicPr/>
          <p:nvPr/>
        </p:nvPicPr>
        <p:blipFill>
          <a:blip r:embed="rId1"/>
          <a:stretch/>
        </p:blipFill>
        <p:spPr>
          <a:xfrm>
            <a:off x="258840" y="66600"/>
            <a:ext cx="970560" cy="10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</TotalTime>
  <Application>LibreOffice/7.3.0.3$Windows_X86_64 LibreOffice_project/0f246aa12d0eee4a0f7adcefbf7c878fc2238db3</Application>
  <AppVersion>15.0000</AppVersion>
  <Words>3882</Words>
  <Paragraphs>446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2024-04-13T19:38:57Z</dcterms:modified>
  <cp:revision>556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84</vt:i4>
  </property>
  <property fmtid="{D5CDD505-2E9C-101B-9397-08002B2CF9AE}" pid="3" name="PresentationFormat">
    <vt:lpwstr>Widescreen</vt:lpwstr>
  </property>
  <property fmtid="{D5CDD505-2E9C-101B-9397-08002B2CF9AE}" pid="4" name="Slides">
    <vt:i4>86</vt:i4>
  </property>
</Properties>
</file>